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90" r:id="rId2"/>
    <p:sldId id="258" r:id="rId3"/>
    <p:sldId id="292" r:id="rId4"/>
    <p:sldId id="261" r:id="rId5"/>
    <p:sldId id="262" r:id="rId6"/>
    <p:sldId id="263" r:id="rId7"/>
    <p:sldId id="264" r:id="rId8"/>
    <p:sldId id="29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DA1A-EDD3-5F45-988E-E0C5409802BE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A55E7-9365-8D41-91EF-342F251B84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906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wires,</a:t>
            </a:r>
            <a:r>
              <a:rPr lang="en-US" baseline="0" dirty="0" smtClean="0"/>
              <a:t> battery and nail set up to have students recall that covalent molecules do not conduct and ionic compounds do conduct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A55E7-9365-8D41-91EF-342F251B84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555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FF4C-4037-D649-A943-179116C44531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882-D71B-4B44-9485-14DFDCF9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397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FF4C-4037-D649-A943-179116C44531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882-D71B-4B44-9485-14DFDCF9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5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FF4C-4037-D649-A943-179116C44531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882-D71B-4B44-9485-14DFDCF9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582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FF4C-4037-D649-A943-179116C44531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882-D71B-4B44-9485-14DFDCF9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980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FF4C-4037-D649-A943-179116C44531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882-D71B-4B44-9485-14DFDCF9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653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FF4C-4037-D649-A943-179116C44531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882-D71B-4B44-9485-14DFDCF9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703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FF4C-4037-D649-A943-179116C44531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882-D71B-4B44-9485-14DFDCF9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303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FF4C-4037-D649-A943-179116C44531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882-D71B-4B44-9485-14DFDCF9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115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FF4C-4037-D649-A943-179116C44531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882-D71B-4B44-9485-14DFDCF9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318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FF4C-4037-D649-A943-179116C44531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882-D71B-4B44-9485-14DFDCF9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647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FF4C-4037-D649-A943-179116C44531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882-D71B-4B44-9485-14DFDCF9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569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CFF4C-4037-D649-A943-179116C44531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E882-D71B-4B44-9485-14DFDCF9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405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microsoft.com/office/2007/relationships/hdphoto" Target="../media/hdphoto2.wdp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3632"/>
            <a:ext cx="9144000" cy="1362075"/>
          </a:xfrm>
        </p:spPr>
        <p:txBody>
          <a:bodyPr/>
          <a:lstStyle/>
          <a:p>
            <a:r>
              <a:rPr lang="en-US" smtClean="0">
                <a:solidFill>
                  <a:schemeClr val="accent6"/>
                </a:solidFill>
              </a:rPr>
              <a:t>Lecture</a:t>
            </a:r>
            <a:r>
              <a:rPr lang="en-US" smtClean="0">
                <a:solidFill>
                  <a:schemeClr val="accent6"/>
                </a:solidFill>
              </a:rPr>
              <a:t> 7.1 </a:t>
            </a:r>
            <a:r>
              <a:rPr lang="en-US" dirty="0" smtClean="0">
                <a:solidFill>
                  <a:schemeClr val="accent6"/>
                </a:solidFill>
              </a:rPr>
              <a:t>– Properties of Acids/Bases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0200"/>
            <a:ext cx="9144000" cy="2917800"/>
          </a:xfrm>
          <a:prstGeom prst="rect">
            <a:avLst/>
          </a:prstGeom>
        </p:spPr>
      </p:pic>
      <p:pic>
        <p:nvPicPr>
          <p:cNvPr id="6" name="Picture 5" descr="174429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248363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7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88153"/>
            <a:ext cx="7691719" cy="1143000"/>
          </a:xfrm>
        </p:spPr>
        <p:txBody>
          <a:bodyPr/>
          <a:lstStyle/>
          <a:p>
            <a:r>
              <a:rPr lang="en-US" sz="4500" dirty="0" smtClean="0">
                <a:solidFill>
                  <a:srgbClr val="0000FF"/>
                </a:solidFill>
              </a:rPr>
              <a:t>II. Common Properties of Bases</a:t>
            </a:r>
            <a:endParaRPr lang="en-US" sz="45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674" y="1231153"/>
            <a:ext cx="5573059" cy="50849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Taste bitter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Dilute bases feel slippery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React with an acid to produce a salt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Turn red litmus paper blue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Bases conduct an electrical current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Most</a:t>
            </a:r>
            <a:r>
              <a:rPr lang="en-US" dirty="0" smtClean="0">
                <a:solidFill>
                  <a:srgbClr val="000000"/>
                </a:solidFill>
              </a:rPr>
              <a:t> contain OH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0" y="1231153"/>
            <a:ext cx="3403600" cy="562684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22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solidFill>
                  <a:srgbClr val="0000FF"/>
                </a:solidFill>
              </a:rPr>
              <a:t>III. Common Properties of Salts</a:t>
            </a:r>
            <a:endParaRPr lang="en-US" sz="45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6753"/>
            <a:ext cx="4946525" cy="457199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Ionic compound (contains an anion and cation)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Forms when an acid and base react in a neutralization reaction.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Conduct electricity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581" y="1457979"/>
            <a:ext cx="4400419" cy="540002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90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29" y="1298887"/>
            <a:ext cx="8833519" cy="316418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6.1 – I can describe the common properties of acids, bases, and salts. I can distinguish them based on taste, texture, ability to conduct electricity, and other observable properties.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000000"/>
                </a:solidFill>
              </a:rPr>
              <a:t>6.2 – I can describe what an acid and base are using the idea of hydrogen ion donation and hydrogen ion accepting.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6.3 – I can characterize a compound as either a strong acid/base or weak acid/base based on how much it dissociates.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3068"/>
            <a:ext cx="9144000" cy="239493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05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14204"/>
            <a:ext cx="7772400" cy="1362075"/>
          </a:xfrm>
        </p:spPr>
        <p:txBody>
          <a:bodyPr/>
          <a:lstStyle/>
          <a:p>
            <a:pPr algn="ctr"/>
            <a:r>
              <a:rPr lang="en-US" b="0" cap="none" dirty="0" smtClean="0">
                <a:solidFill>
                  <a:srgbClr val="FF0000"/>
                </a:solidFill>
              </a:rPr>
              <a:t>What are acids and bases?</a:t>
            </a:r>
            <a:endParaRPr lang="en-US" b="0" cap="none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0200"/>
            <a:ext cx="9144000" cy="2917800"/>
          </a:xfrm>
          <a:prstGeom prst="rect">
            <a:avLst/>
          </a:prstGeom>
        </p:spPr>
      </p:pic>
      <p:pic>
        <p:nvPicPr>
          <p:cNvPr id="5" name="Picture 4" descr="174429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248363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60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I. Acids and Bases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693" y="1320801"/>
            <a:ext cx="4867306" cy="2252132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008000"/>
                </a:solidFill>
              </a:rPr>
              <a:t>Acids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and </a:t>
            </a:r>
            <a:r>
              <a:rPr lang="en-US" sz="2800" b="1" u="sng" dirty="0" smtClean="0">
                <a:solidFill>
                  <a:srgbClr val="008000"/>
                </a:solidFill>
              </a:rPr>
              <a:t>bases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are a type of compound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Acids react with bases to produce a salt in a </a:t>
            </a:r>
            <a:r>
              <a:rPr lang="en-US" sz="2800" b="1" u="sng" dirty="0" smtClean="0">
                <a:solidFill>
                  <a:srgbClr val="008000"/>
                </a:solidFill>
              </a:rPr>
              <a:t>neutralization reaction</a:t>
            </a:r>
            <a:endParaRPr lang="en-US" sz="2800" b="1" u="sng" dirty="0">
              <a:solidFill>
                <a:srgbClr val="008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2504985"/>
              </p:ext>
            </p:extLst>
          </p:nvPr>
        </p:nvGraphicFramePr>
        <p:xfrm>
          <a:off x="4276693" y="3573551"/>
          <a:ext cx="4867306" cy="1482725"/>
        </p:xfrm>
        <a:graphic>
          <a:graphicData uri="http://schemas.openxmlformats.org/presentationml/2006/ole">
            <p:oleObj spid="_x0000_s1038" name="Equation" r:id="rId3" imgW="1714500" imgH="177800" progId="Equation.3">
              <p:embed/>
            </p:oleObj>
          </a:graphicData>
        </a:graphic>
      </p:graphicFrame>
      <p:pic>
        <p:nvPicPr>
          <p:cNvPr id="7" name="Picture 6" descr="back-on-aci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417639"/>
            <a:ext cx="4276693" cy="544036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5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II. Conducting Electricity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667" y="1213276"/>
            <a:ext cx="4899860" cy="44415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you dissolve an ionic compound in a solution it breaks into ions.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This positive and negative charge allows for the solution to now conduct electricity.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 smtClean="0"/>
              <a:t>HCl </a:t>
            </a:r>
            <a:r>
              <a:rPr lang="en-US" sz="4000" dirty="0" smtClean="0">
                <a:sym typeface="Wingdings"/>
              </a:rPr>
              <a:t> H</a:t>
            </a:r>
            <a:r>
              <a:rPr lang="en-US" sz="4000" baseline="30000" dirty="0" smtClean="0">
                <a:sym typeface="Wingdings"/>
              </a:rPr>
              <a:t>+</a:t>
            </a:r>
            <a:r>
              <a:rPr lang="en-US" sz="4000" dirty="0" smtClean="0">
                <a:sym typeface="Wingdings"/>
              </a:rPr>
              <a:t> + </a:t>
            </a:r>
            <a:r>
              <a:rPr lang="en-US" sz="4000" dirty="0" err="1" smtClean="0">
                <a:sym typeface="Wingdings"/>
              </a:rPr>
              <a:t>Cl</a:t>
            </a:r>
            <a:r>
              <a:rPr lang="en-US" sz="4000" baseline="30000" dirty="0">
                <a:sym typeface="Wingdings"/>
              </a:rPr>
              <a:t>-</a:t>
            </a:r>
            <a:endParaRPr lang="en-US" sz="4000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6982519" y="5012267"/>
            <a:ext cx="643467" cy="1388534"/>
          </a:xfrm>
          <a:prstGeom prst="rightBrac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29664" y="6028268"/>
            <a:ext cx="325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omic Sans MS"/>
                <a:cs typeface="Comic Sans MS"/>
              </a:rPr>
              <a:t>Allow for it to conduct electricity!</a:t>
            </a:r>
            <a:endParaRPr lang="en-US" sz="2200" dirty="0">
              <a:latin typeface="Comic Sans MS"/>
              <a:cs typeface="Comic Sans MS"/>
            </a:endParaRPr>
          </a:p>
        </p:txBody>
      </p:sp>
      <p:pic>
        <p:nvPicPr>
          <p:cNvPr id="8" name="Picture 7" descr="bul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213275"/>
            <a:ext cx="4089938" cy="56447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17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II. Conducting Electricity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charges to conduct electricity.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IONIC compounds conduct electricity and COVALENT compounds do not!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ackgroundRemoval t="4348" b="93116" l="33696" r="62609">
                        <a14:foregroundMark x1="51522" y1="75725" x2="51522" y2="757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40206">
            <a:off x="504528" y="4910444"/>
            <a:ext cx="3367826" cy="1874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4">
                    <a14:imgEffect>
                      <a14:backgroundRemoval t="4348" b="93116" l="33696" r="62609">
                        <a14:foregroundMark x1="51522" y1="75725" x2="51522" y2="757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0730" y="4419600"/>
            <a:ext cx="3194308" cy="1874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5">
                    <a14:imgEffect>
                      <a14:backgroundRemoval t="4348" b="93116" l="33696" r="62609">
                        <a14:foregroundMark x1="51522" y1="75725" x2="51522" y2="757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58571">
            <a:off x="5485887" y="4946698"/>
            <a:ext cx="3194308" cy="187450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91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803"/>
          <a:stretch/>
        </p:blipFill>
        <p:spPr>
          <a:xfrm>
            <a:off x="0" y="-1"/>
            <a:ext cx="4571999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28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52768"/>
            <a:ext cx="7772400" cy="1362075"/>
          </a:xfrm>
        </p:spPr>
        <p:txBody>
          <a:bodyPr/>
          <a:lstStyle/>
          <a:p>
            <a:pPr algn="ctr"/>
            <a:r>
              <a:rPr lang="en-US" b="0" cap="none" dirty="0" smtClean="0">
                <a:solidFill>
                  <a:srgbClr val="FF0000"/>
                </a:solidFill>
              </a:rPr>
              <a:t>What are properties of acids and bases?</a:t>
            </a:r>
            <a:endParaRPr lang="en-US" b="0" cap="none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0200"/>
            <a:ext cx="9144000" cy="2917800"/>
          </a:xfrm>
          <a:prstGeom prst="rect">
            <a:avLst/>
          </a:prstGeom>
        </p:spPr>
      </p:pic>
      <p:pic>
        <p:nvPicPr>
          <p:cNvPr id="5" name="Picture 4" descr="174429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248363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73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66177"/>
            <a:ext cx="7691719" cy="1143000"/>
          </a:xfrm>
        </p:spPr>
        <p:txBody>
          <a:bodyPr/>
          <a:lstStyle/>
          <a:p>
            <a:r>
              <a:rPr lang="en-US" sz="4500" dirty="0" smtClean="0">
                <a:solidFill>
                  <a:srgbClr val="0000FF"/>
                </a:solidFill>
              </a:rPr>
              <a:t>I. Common Properties of Acids</a:t>
            </a:r>
            <a:endParaRPr lang="en-US" sz="45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10" y="1154602"/>
            <a:ext cx="4794126" cy="4571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Sour</a:t>
            </a:r>
          </a:p>
          <a:p>
            <a:r>
              <a:rPr lang="en-US" dirty="0" smtClean="0"/>
              <a:t>Conduct an electrical current</a:t>
            </a:r>
          </a:p>
          <a:p>
            <a:r>
              <a:rPr lang="en-US" dirty="0" smtClean="0"/>
              <a:t>React with a base to form a salt</a:t>
            </a:r>
          </a:p>
          <a:p>
            <a:r>
              <a:rPr lang="en-US" dirty="0" smtClean="0"/>
              <a:t>Turn blue litmus paper red</a:t>
            </a:r>
          </a:p>
          <a:p>
            <a:r>
              <a:rPr lang="en-US" i="1" dirty="0" smtClean="0"/>
              <a:t>Most</a:t>
            </a:r>
            <a:r>
              <a:rPr lang="en-US" dirty="0" smtClean="0"/>
              <a:t> contain hydrogen in its chemical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467" y="3691466"/>
            <a:ext cx="4182532" cy="3166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466" y="1182065"/>
            <a:ext cx="4182533" cy="250940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03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321</Words>
  <Application>Microsoft Macintosh PowerPoint</Application>
  <PresentationFormat>On-screen Show (4:3)</PresentationFormat>
  <Paragraphs>37</Paragraphs>
  <Slides>11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Lecture 7.1 – Properties of Acids/Bases</vt:lpstr>
      <vt:lpstr>Today’s Learning Targets</vt:lpstr>
      <vt:lpstr>What are acids and bases?</vt:lpstr>
      <vt:lpstr>I. Acids and Bases </vt:lpstr>
      <vt:lpstr>II. Conducting Electricity</vt:lpstr>
      <vt:lpstr>II. Conducting Electricity</vt:lpstr>
      <vt:lpstr>Slide 7</vt:lpstr>
      <vt:lpstr>What are properties of acids and bases?</vt:lpstr>
      <vt:lpstr>I. Common Properties of Acids</vt:lpstr>
      <vt:lpstr>II. Common Properties of Bases</vt:lpstr>
      <vt:lpstr>III. Common Properties of Salts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</dc:title>
  <dc:creator>Steven Lance</dc:creator>
  <cp:lastModifiedBy>LAUSD User</cp:lastModifiedBy>
  <cp:revision>17</cp:revision>
  <dcterms:created xsi:type="dcterms:W3CDTF">2013-03-21T18:43:47Z</dcterms:created>
  <dcterms:modified xsi:type="dcterms:W3CDTF">2013-03-21T18:45:15Z</dcterms:modified>
</cp:coreProperties>
</file>