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290" r:id="rId2"/>
    <p:sldId id="285" r:id="rId3"/>
    <p:sldId id="275" r:id="rId4"/>
    <p:sldId id="268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16" autoAdjust="0"/>
    <p:restoredTop sz="84653" autoAdjust="0"/>
  </p:normalViewPr>
  <p:slideViewPr>
    <p:cSldViewPr snapToGrid="0" snapToObjects="1">
      <p:cViewPr varScale="1">
        <p:scale>
          <a:sx n="81" d="100"/>
          <a:sy n="81" d="100"/>
        </p:scale>
        <p:origin x="-2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0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ECA4F-6AFA-C941-8FB8-FFBAE89CFC1C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C3C9A-050C-E141-985E-D68B77FB9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231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typical</a:t>
            </a:r>
            <a:r>
              <a:rPr lang="en-US" baseline="0" dirty="0" smtClean="0"/>
              <a:t> sewing pin has over 5 million atoms on the top of its 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C3C9A-050C-E141-985E-D68B77FB98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899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C8AE-8D62-424E-96EE-170E0C316F1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C060-71CB-D84A-8080-E6AD7A98C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871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C8AE-8D62-424E-96EE-170E0C316F1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C060-71CB-D84A-8080-E6AD7A98C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720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C8AE-8D62-424E-96EE-170E0C316F1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C060-71CB-D84A-8080-E6AD7A98C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22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C8AE-8D62-424E-96EE-170E0C316F1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C060-71CB-D84A-8080-E6AD7A98C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989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C8AE-8D62-424E-96EE-170E0C316F1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C060-71CB-D84A-8080-E6AD7A98C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702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C8AE-8D62-424E-96EE-170E0C316F1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C060-71CB-D84A-8080-E6AD7A98C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6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C8AE-8D62-424E-96EE-170E0C316F1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C060-71CB-D84A-8080-E6AD7A98C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058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C8AE-8D62-424E-96EE-170E0C316F1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C060-71CB-D84A-8080-E6AD7A98C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88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C8AE-8D62-424E-96EE-170E0C316F1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C060-71CB-D84A-8080-E6AD7A98C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489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C8AE-8D62-424E-96EE-170E0C316F1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C060-71CB-D84A-8080-E6AD7A98C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579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C8AE-8D62-424E-96EE-170E0C316F1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C060-71CB-D84A-8080-E6AD7A98C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321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AC8AE-8D62-424E-96EE-170E0C316F1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C060-71CB-D84A-8080-E6AD7A98C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962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7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Lecture 1.1 – Introduction to the Atom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0138"/>
            <a:ext cx="3251200" cy="3217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372" y="3640138"/>
            <a:ext cx="3096979" cy="3217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351" y="3640138"/>
            <a:ext cx="2775650" cy="3217861"/>
          </a:xfrm>
          <a:prstGeom prst="rect">
            <a:avLst/>
          </a:prstGeom>
        </p:spPr>
      </p:pic>
      <p:pic>
        <p:nvPicPr>
          <p:cNvPr id="7" name="Picture 7" descr="j02803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61264"/>
          <a:stretch>
            <a:fillRect/>
          </a:stretch>
        </p:blipFill>
        <p:spPr bwMode="auto">
          <a:xfrm>
            <a:off x="-1" y="1"/>
            <a:ext cx="9144001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43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chemists characterize the atom?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9762"/>
            <a:ext cx="3251200" cy="4388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372" y="2469762"/>
            <a:ext cx="3096979" cy="4388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351" y="2469762"/>
            <a:ext cx="2775650" cy="438823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12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Size of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36977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atom has a diameter between 0.1 – 0.5 nm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Point of reference: A basketball has a diameter of 234,500,000 nm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177" y="1232479"/>
            <a:ext cx="4549823" cy="562552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65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II. Three </a:t>
            </a:r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Types of Subatomic Particles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427538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All </a:t>
            </a:r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atoms contain the following subatomic particles:</a:t>
            </a:r>
          </a:p>
          <a:p>
            <a:pPr marL="833438" lvl="1" indent="-514350" eaLnBrk="1" hangingPunct="1">
              <a:buFont typeface="Tw Cen MT" charset="0"/>
              <a:buAutoNum type="arabicPeriod"/>
            </a:pPr>
            <a:r>
              <a:rPr lang="en-US" sz="2900" dirty="0">
                <a:solidFill>
                  <a:srgbClr val="008000"/>
                </a:solidFill>
                <a:latin typeface="Tw Cen MT" charset="0"/>
                <a:ea typeface="ＭＳ Ｐゴシック" charset="0"/>
              </a:rPr>
              <a:t>Protons</a:t>
            </a:r>
          </a:p>
          <a:p>
            <a:pPr marL="833438" lvl="1" indent="-514350" eaLnBrk="1" hangingPunct="1">
              <a:buFont typeface="Tw Cen MT" charset="0"/>
              <a:buAutoNum type="arabicPeriod"/>
            </a:pPr>
            <a:r>
              <a:rPr lang="en-US" sz="2900" dirty="0">
                <a:solidFill>
                  <a:srgbClr val="008000"/>
                </a:solidFill>
                <a:latin typeface="Tw Cen MT" charset="0"/>
                <a:ea typeface="ＭＳ Ｐゴシック" charset="0"/>
              </a:rPr>
              <a:t>Neutrons</a:t>
            </a:r>
          </a:p>
          <a:p>
            <a:pPr marL="833438" lvl="1" indent="-514350" eaLnBrk="1" hangingPunct="1">
              <a:buFont typeface="Tw Cen MT" charset="0"/>
              <a:buAutoNum type="arabicPeriod"/>
            </a:pPr>
            <a:r>
              <a:rPr lang="en-US" sz="2900" dirty="0">
                <a:solidFill>
                  <a:srgbClr val="008000"/>
                </a:solidFill>
                <a:latin typeface="Tw Cen MT" charset="0"/>
                <a:ea typeface="ＭＳ Ｐゴシック" charset="0"/>
              </a:rPr>
              <a:t>Electrons</a:t>
            </a:r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12853" y="1219200"/>
            <a:ext cx="453114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43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w Cen MT" charset="0"/>
                <a:ea typeface="ＭＳ Ｐゴシック" charset="0"/>
                <a:cs typeface="ＭＳ Ｐゴシック" charset="0"/>
              </a:rPr>
              <a:t>III. Protons</a:t>
            </a:r>
            <a:endParaRPr lang="en-US" dirty="0">
              <a:solidFill>
                <a:srgbClr val="000000"/>
              </a:solidFill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4557865" y="1600200"/>
            <a:ext cx="4208310" cy="4495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>
                <a:solidFill>
                  <a:srgbClr val="008000"/>
                </a:solidFill>
                <a:latin typeface="Tw Cen MT" charset="0"/>
                <a:ea typeface="ＭＳ Ｐゴシック" charset="0"/>
                <a:cs typeface="ＭＳ Ｐゴシック" charset="0"/>
              </a:rPr>
              <a:t>Protons</a:t>
            </a:r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are found in the nucleus of an atom.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The nucleus is located in the center of the atom.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Protons have a positive charge. We say that their charge is +</a:t>
            </a:r>
            <a:r>
              <a:rPr lang="en-US" dirty="0" smtClean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1</a:t>
            </a:r>
            <a:endParaRPr lang="en-US" dirty="0">
              <a:solidFill>
                <a:srgbClr val="0000FF"/>
              </a:solidFill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4557865" cy="525779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54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IV. Neutrons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latin typeface="Tw Cen MT" charset="0"/>
                <a:ea typeface="ＭＳ Ｐゴシック" charset="0"/>
                <a:cs typeface="ＭＳ Ｐゴシック" charset="0"/>
              </a:rPr>
              <a:t>Neutrons</a:t>
            </a:r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are found in the nucleus of an atom.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Neutrons do not have a charge. They are </a:t>
            </a:r>
            <a:r>
              <a:rPr lang="en-US" dirty="0" smtClean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neutral</a:t>
            </a:r>
            <a:endParaRPr lang="en-US" dirty="0">
              <a:solidFill>
                <a:srgbClr val="0000FF"/>
              </a:solidFill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2065"/>
            <a:ext cx="3924300" cy="3595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3262065"/>
            <a:ext cx="2581966" cy="359593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775617" y="4470529"/>
            <a:ext cx="887218" cy="32405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62834" y="4000862"/>
            <a:ext cx="248116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James Chadwick discovered the neutron in 1932!</a:t>
            </a:r>
            <a:endParaRPr lang="en-US" sz="2500" b="1" dirty="0">
              <a:solidFill>
                <a:schemeClr val="accent6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31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V. Mass </a:t>
            </a:r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of Protons and Neutrons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Protons and neutrons have the </a:t>
            </a:r>
            <a:r>
              <a:rPr lang="en-US" b="1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same </a:t>
            </a:r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mass.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Each subatomic particle has a mass of 1 </a:t>
            </a:r>
            <a:r>
              <a:rPr lang="en-US" dirty="0" err="1">
                <a:solidFill>
                  <a:srgbClr val="008000"/>
                </a:solidFill>
                <a:latin typeface="Tw Cen MT" charset="0"/>
                <a:ea typeface="ＭＳ Ｐゴシック" charset="0"/>
                <a:cs typeface="ＭＳ Ｐゴシック" charset="0"/>
              </a:rPr>
              <a:t>amu</a:t>
            </a:r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 eaLnBrk="1" hangingPunct="1"/>
            <a:r>
              <a:rPr lang="en-US" dirty="0" err="1">
                <a:solidFill>
                  <a:srgbClr val="008000"/>
                </a:solidFill>
                <a:latin typeface="Tw Cen MT" charset="0"/>
                <a:ea typeface="ＭＳ Ｐゴシック" charset="0"/>
              </a:rPr>
              <a:t>amu</a:t>
            </a:r>
            <a:r>
              <a:rPr lang="en-US" dirty="0">
                <a:solidFill>
                  <a:srgbClr val="008000"/>
                </a:solidFill>
                <a:latin typeface="Tw Cen MT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</a:rPr>
              <a:t>= atomic mass </a:t>
            </a:r>
            <a:r>
              <a:rPr lang="en-US" dirty="0" smtClean="0">
                <a:solidFill>
                  <a:srgbClr val="0000FF"/>
                </a:solidFill>
                <a:latin typeface="Tw Cen MT" charset="0"/>
                <a:ea typeface="ＭＳ Ｐゴシック" charset="0"/>
              </a:rPr>
              <a:t>unit</a:t>
            </a:r>
            <a:endParaRPr lang="en-US" dirty="0">
              <a:solidFill>
                <a:srgbClr val="0000FF"/>
              </a:solidFill>
              <a:latin typeface="Tw Cen MT" charset="0"/>
              <a:ea typeface="ＭＳ Ｐゴシック" charset="0"/>
            </a:endParaRPr>
          </a:p>
        </p:txBody>
      </p:sp>
      <p:pic>
        <p:nvPicPr>
          <p:cNvPr id="4403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3725332"/>
            <a:ext cx="9415463" cy="313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99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VI. Electrons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1" y="1078493"/>
            <a:ext cx="5914786" cy="577950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008000"/>
                </a:solidFill>
                <a:latin typeface="Tw Cen MT" charset="0"/>
                <a:ea typeface="ＭＳ Ｐゴシック" charset="0"/>
                <a:cs typeface="ＭＳ Ｐゴシック" charset="0"/>
              </a:rPr>
              <a:t>Electrons</a:t>
            </a:r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are found in the electron cloud.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The electron cloud surrounds the nucleus of an atom.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Electrons have a </a:t>
            </a:r>
            <a:r>
              <a:rPr lang="en-US" dirty="0" smtClean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-1 charge</a:t>
            </a:r>
            <a:endParaRPr lang="en-US" dirty="0">
              <a:solidFill>
                <a:srgbClr val="0000FF"/>
              </a:solidFill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747" y="0"/>
            <a:ext cx="286425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93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w Cen MT" charset="0"/>
                <a:ea typeface="ＭＳ Ｐゴシック" charset="0"/>
                <a:cs typeface="ＭＳ Ｐゴシック" charset="0"/>
              </a:rPr>
              <a:t>VII. Mass </a:t>
            </a:r>
            <a:r>
              <a:rPr lang="en-US" dirty="0">
                <a:solidFill>
                  <a:srgbClr val="000000"/>
                </a:solidFill>
                <a:latin typeface="Tw Cen MT" charset="0"/>
                <a:ea typeface="ＭＳ Ｐゴシック" charset="0"/>
                <a:cs typeface="ＭＳ Ｐゴシック" charset="0"/>
              </a:rPr>
              <a:t>of Electrons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Electrons have </a:t>
            </a:r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a mass that is 0.00054 </a:t>
            </a:r>
            <a:r>
              <a:rPr lang="en-US" dirty="0" err="1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amu</a:t>
            </a:r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Electrons do not contribute </a:t>
            </a:r>
            <a:r>
              <a:rPr lang="en-US" dirty="0" smtClean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to </a:t>
            </a:r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weight </a:t>
            </a:r>
            <a:r>
              <a:rPr lang="en-US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ＭＳ Ｐゴシック" charset="0"/>
              </a:rPr>
              <a:t>of an atom.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3900"/>
            <a:ext cx="9144000" cy="35941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6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228</Words>
  <Application>Microsoft Macintosh PowerPoint</Application>
  <PresentationFormat>On-screen Show 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Lecture 1.1 – Introduction to the Atom</vt:lpstr>
      <vt:lpstr>How do chemists characterize the atom?</vt:lpstr>
      <vt:lpstr>I. Size of the Atom</vt:lpstr>
      <vt:lpstr>II. Three Types of Subatomic Particles</vt:lpstr>
      <vt:lpstr>III. Protons</vt:lpstr>
      <vt:lpstr>IV. Neutrons</vt:lpstr>
      <vt:lpstr>V. Mass of Protons and Neutrons</vt:lpstr>
      <vt:lpstr>VI. Electrons</vt:lpstr>
      <vt:lpstr>VII. Mass of Electrons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</dc:title>
  <dc:creator>Steven Lance</dc:creator>
  <cp:lastModifiedBy>LAUSD User</cp:lastModifiedBy>
  <cp:revision>25</cp:revision>
  <dcterms:created xsi:type="dcterms:W3CDTF">2013-03-21T03:32:17Z</dcterms:created>
  <dcterms:modified xsi:type="dcterms:W3CDTF">2013-03-21T03:34:41Z</dcterms:modified>
</cp:coreProperties>
</file>